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8" r:id="rId3"/>
    <p:sldId id="264" r:id="rId4"/>
    <p:sldId id="265" r:id="rId5"/>
    <p:sldId id="259" r:id="rId6"/>
    <p:sldId id="260" r:id="rId7"/>
    <p:sldId id="278" r:id="rId8"/>
    <p:sldId id="261" r:id="rId9"/>
    <p:sldId id="262" r:id="rId10"/>
    <p:sldId id="263" r:id="rId11"/>
    <p:sldId id="279" r:id="rId12"/>
    <p:sldId id="267" r:id="rId13"/>
    <p:sldId id="266" r:id="rId14"/>
    <p:sldId id="268" r:id="rId15"/>
    <p:sldId id="269" r:id="rId16"/>
    <p:sldId id="270" r:id="rId17"/>
    <p:sldId id="271" r:id="rId18"/>
    <p:sldId id="273" r:id="rId19"/>
    <p:sldId id="272" r:id="rId20"/>
    <p:sldId id="274" r:id="rId21"/>
    <p:sldId id="275" r:id="rId22"/>
    <p:sldId id="276" r:id="rId23"/>
    <p:sldId id="277" r:id="rId24"/>
    <p:sldId id="280" r:id="rId25"/>
    <p:sldId id="281" r:id="rId26"/>
    <p:sldId id="282" r:id="rId27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76" d="100"/>
          <a:sy n="176" d="100"/>
        </p:scale>
        <p:origin x="-112" y="-4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printerSettings" Target="printerSettings/printerSettings1.bin"/><Relationship Id="rId29" Type="http://schemas.openxmlformats.org/officeDocument/2006/relationships/presProps" Target="presProps.xml"/><Relationship Id="rId30" Type="http://schemas.openxmlformats.org/officeDocument/2006/relationships/viewProps" Target="viewProps.xml"/><Relationship Id="rId31" Type="http://schemas.openxmlformats.org/officeDocument/2006/relationships/theme" Target="theme/theme1.xml"/><Relationship Id="rId3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70CC67-F2AF-D047-8B71-7F3FAF774F42}" type="datetimeFigureOut">
              <a:rPr lang="en-US"/>
              <a:pPr>
                <a:defRPr/>
              </a:pPr>
              <a:t>29/01/18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875306-5B2C-984C-82A9-22BBE47BD79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22274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2ED11C-94B0-9C47-B96C-B238092F2347}" type="datetimeFigureOut">
              <a:rPr lang="en-US"/>
              <a:pPr>
                <a:defRPr/>
              </a:pPr>
              <a:t>29/01/18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6C1CD5-EC80-2348-8980-8D2AB2D0AF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4085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5E0116-FE2F-D442-BC32-C26638570980}" type="datetimeFigureOut">
              <a:rPr lang="en-US"/>
              <a:pPr>
                <a:defRPr/>
              </a:pPr>
              <a:t>29/01/18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C72D91-8110-E64C-B280-3751EF75BEE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00835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28F6AC-4371-D848-9323-2D77C2E1BE44}" type="datetimeFigureOut">
              <a:rPr lang="en-US"/>
              <a:pPr>
                <a:defRPr/>
              </a:pPr>
              <a:t>29/01/18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FF2A9-F674-A54D-882F-882B16DA194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2655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F73C79-DE98-974F-BAF1-F24A1514602D}" type="datetimeFigureOut">
              <a:rPr lang="en-US"/>
              <a:pPr>
                <a:defRPr/>
              </a:pPr>
              <a:t>29/01/18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DBF260-FCAF-D54F-9C39-22B4A305C5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38090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6AB106-449E-B14F-AA75-7231DF13914B}" type="datetimeFigureOut">
              <a:rPr lang="en-US"/>
              <a:pPr>
                <a:defRPr/>
              </a:pPr>
              <a:t>29/01/18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46057F-4915-6B41-BFDA-531AC7A4B75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53666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6443A9-EC78-8A41-A391-F02F4C0167B0}" type="datetimeFigureOut">
              <a:rPr lang="en-US"/>
              <a:pPr>
                <a:defRPr/>
              </a:pPr>
              <a:t>29/01/18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E28769-5D32-2B46-B3CC-32C350F37C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33785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E30D3D-FBAB-7D42-AD74-2024306802E4}" type="datetimeFigureOut">
              <a:rPr lang="en-US"/>
              <a:pPr>
                <a:defRPr/>
              </a:pPr>
              <a:t>29/01/18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418818-7266-5E42-BD2D-A31443001CA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9417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992449-D9BE-664C-8690-C82A7C035034}" type="datetimeFigureOut">
              <a:rPr lang="en-US"/>
              <a:pPr>
                <a:defRPr/>
              </a:pPr>
              <a:t>29/01/18</a:t>
            </a:fld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CE3A31-F5FF-6C4C-80F8-634BF49C995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74716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057311-0BD7-2342-91A9-982B029483DB}" type="datetimeFigureOut">
              <a:rPr lang="en-US"/>
              <a:pPr>
                <a:defRPr/>
              </a:pPr>
              <a:t>29/01/18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F2ECEA-553C-7B48-9DAB-1186EE13E4F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02602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AU" noProof="0" smtClean="0"/>
              <a:t>Drag picture to placeholder or click icon to add</a:t>
            </a:r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8424AE-B591-C841-842D-DBBDFDC67991}" type="datetimeFigureOut">
              <a:rPr lang="en-US"/>
              <a:pPr>
                <a:defRPr/>
              </a:pPr>
              <a:t>29/01/18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763DA7-17E5-F94F-B12F-6F9652AAD66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83948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6000">
              <a:schemeClr val="bg2"/>
            </a:gs>
            <a:gs pos="100000">
              <a:srgbClr val="FFFFFF"/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18D25C61-061D-974B-8D05-E5DA47352548}" type="datetimeFigureOut">
              <a:rPr lang="en-US"/>
              <a:pPr>
                <a:defRPr/>
              </a:pPr>
              <a:t>29/01/18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507D5554-0ECA-6F4B-BB65-E5CCA5D77A6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1031" name="Picture 6" descr="1.St Josephs-Jpeg Logo.jp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1813" y="4821238"/>
            <a:ext cx="1804987" cy="130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fontAlgn="base" hangingPunct="1">
        <a:spcBef>
          <a:spcPct val="0"/>
        </a:spcBef>
        <a:spcAft>
          <a:spcPct val="0"/>
        </a:spcAft>
        <a:defRPr sz="4400" b="1" kern="1200">
          <a:solidFill>
            <a:srgbClr val="800000"/>
          </a:solidFill>
          <a:latin typeface="Cambria"/>
          <a:ea typeface="ＭＳ Ｐゴシック" charset="0"/>
          <a:cs typeface="Cambria"/>
        </a:defRPr>
      </a:lvl1pPr>
      <a:lvl2pPr algn="ctr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800000"/>
          </a:solidFill>
          <a:latin typeface="Cambria" charset="0"/>
          <a:ea typeface="ＭＳ Ｐゴシック" charset="0"/>
        </a:defRPr>
      </a:lvl2pPr>
      <a:lvl3pPr algn="ctr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800000"/>
          </a:solidFill>
          <a:latin typeface="Cambria" charset="0"/>
          <a:ea typeface="ＭＳ Ｐゴシック" charset="0"/>
        </a:defRPr>
      </a:lvl3pPr>
      <a:lvl4pPr algn="ctr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800000"/>
          </a:solidFill>
          <a:latin typeface="Cambria" charset="0"/>
          <a:ea typeface="ＭＳ Ｐゴシック" charset="0"/>
        </a:defRPr>
      </a:lvl4pPr>
      <a:lvl5pPr algn="ctr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800000"/>
          </a:solidFill>
          <a:latin typeface="Cambria" charset="0"/>
          <a:ea typeface="ＭＳ Ｐゴシック" charset="0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800000"/>
          </a:solidFill>
          <a:latin typeface="Cambria" charset="0"/>
          <a:ea typeface="ＭＳ Ｐゴシック" charset="0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800000"/>
          </a:solidFill>
          <a:latin typeface="Cambria" charset="0"/>
          <a:ea typeface="ＭＳ Ｐゴシック" charset="0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800000"/>
          </a:solidFill>
          <a:latin typeface="Cambria" charset="0"/>
          <a:ea typeface="ＭＳ Ｐゴシック" charset="0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800000"/>
          </a:solidFill>
          <a:latin typeface="Cambria" charset="0"/>
          <a:ea typeface="ＭＳ Ｐゴシック" charset="0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Cambria"/>
          <a:ea typeface="ＭＳ Ｐゴシック" charset="0"/>
          <a:cs typeface="Cambria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Cambria"/>
          <a:ea typeface="ＭＳ Ｐゴシック" charset="0"/>
          <a:cs typeface="Cambria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Cambria"/>
          <a:ea typeface="ＭＳ Ｐゴシック" charset="0"/>
          <a:cs typeface="Cambria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Cambria"/>
          <a:ea typeface="ＭＳ Ｐゴシック" charset="0"/>
          <a:cs typeface="Cambria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Cambria"/>
          <a:ea typeface="ＭＳ Ｐゴシック" charset="0"/>
          <a:cs typeface="Cambri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2.JPG"/><Relationship Id="rId3" Type="http://schemas.openxmlformats.org/officeDocument/2006/relationships/image" Target="../media/image3.JP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emf"/><Relationship Id="rId3" Type="http://schemas.openxmlformats.org/officeDocument/2006/relationships/image" Target="../media/image5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Title 1"/>
          <p:cNvSpPr>
            <a:spLocks noGrp="1"/>
          </p:cNvSpPr>
          <p:nvPr>
            <p:ph type="ctrTitle"/>
          </p:nvPr>
        </p:nvSpPr>
        <p:spPr>
          <a:xfrm>
            <a:off x="632248" y="2203434"/>
            <a:ext cx="7772400" cy="1621973"/>
          </a:xfrm>
        </p:spPr>
        <p:txBody>
          <a:bodyPr/>
          <a:lstStyle/>
          <a:p>
            <a:r>
              <a:rPr lang="en-US" dirty="0" smtClean="0">
                <a:latin typeface="Cambria" charset="0"/>
              </a:rPr>
              <a:t>Volunteer Guidelines</a:t>
            </a:r>
            <a:endParaRPr lang="en-US" sz="3600" dirty="0">
              <a:latin typeface="Cambria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/>
              <a:buNone/>
              <a:defRPr/>
            </a:pPr>
            <a:r>
              <a:rPr lang="en-US" b="1" dirty="0" smtClean="0">
                <a:ea typeface="+mn-ea"/>
              </a:rPr>
              <a:t>St. Joseph’s Primary School</a:t>
            </a:r>
          </a:p>
          <a:p>
            <a:pPr fontAlgn="auto">
              <a:spcAft>
                <a:spcPts val="0"/>
              </a:spcAft>
              <a:buFont typeface="Arial"/>
              <a:buNone/>
              <a:defRPr/>
            </a:pPr>
            <a:r>
              <a:rPr lang="en-US" b="1" dirty="0" err="1" smtClean="0">
                <a:ea typeface="+mn-ea"/>
              </a:rPr>
              <a:t>Kerang</a:t>
            </a:r>
            <a:endParaRPr lang="en-US" b="1" dirty="0" smtClean="0">
              <a:ea typeface="+mn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Child Safe Standards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At St. Joseph’s </a:t>
            </a:r>
          </a:p>
          <a:p>
            <a:pPr marL="0" indent="0">
              <a:buNone/>
            </a:pPr>
            <a:r>
              <a:rPr lang="en-US" sz="2800" dirty="0" smtClean="0"/>
              <a:t>-   Consulted with staff and parents</a:t>
            </a:r>
          </a:p>
          <a:p>
            <a:pPr>
              <a:buFontTx/>
              <a:buChar char="-"/>
            </a:pPr>
            <a:r>
              <a:rPr lang="en-US" sz="2800" dirty="0" smtClean="0"/>
              <a:t>Review and amended wider policy and practice</a:t>
            </a:r>
          </a:p>
          <a:p>
            <a:pPr>
              <a:buFontTx/>
              <a:buChar char="-"/>
            </a:pPr>
            <a:r>
              <a:rPr lang="en-US" sz="2800" dirty="0" smtClean="0"/>
              <a:t>Developed and implemented a Code of Conduct for staff</a:t>
            </a:r>
          </a:p>
          <a:p>
            <a:pPr>
              <a:buFontTx/>
              <a:buChar char="-"/>
            </a:pPr>
            <a:r>
              <a:rPr lang="en-US" sz="2800" dirty="0" smtClean="0"/>
              <a:t>Development and implementation of Volunteer and Contractor guidelines</a:t>
            </a:r>
          </a:p>
          <a:p>
            <a:pPr>
              <a:buFontTx/>
              <a:buChar char="-"/>
            </a:pPr>
            <a:endParaRPr lang="en-US" sz="2800" dirty="0" smtClean="0"/>
          </a:p>
          <a:p>
            <a:pPr>
              <a:buFontTx/>
              <a:buChar char="-"/>
            </a:pPr>
            <a:endParaRPr lang="en-US" sz="2800" dirty="0" smtClean="0"/>
          </a:p>
          <a:p>
            <a:pPr>
              <a:buFontTx/>
              <a:buChar char="-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59730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7-03-15 at 8.01.19 am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88" t="6755" r="9117" b="3818"/>
          <a:stretch/>
        </p:blipFill>
        <p:spPr>
          <a:xfrm>
            <a:off x="1975555" y="225778"/>
            <a:ext cx="4242741" cy="6427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51169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Volunteers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sz="3600" b="1" i="1" dirty="0" smtClean="0"/>
              <a:t>When Catholic schools, </a:t>
            </a:r>
          </a:p>
          <a:p>
            <a:pPr marL="0" indent="0" algn="ctr">
              <a:buNone/>
            </a:pPr>
            <a:r>
              <a:rPr lang="en-US" sz="3600" b="1" i="1" dirty="0" smtClean="0"/>
              <a:t>families and the broader community work together, schools improve </a:t>
            </a:r>
          </a:p>
          <a:p>
            <a:pPr marL="0" indent="0" algn="ctr">
              <a:buNone/>
            </a:pPr>
            <a:r>
              <a:rPr lang="en-US" sz="3600" b="1" i="1" dirty="0" smtClean="0"/>
              <a:t>and communities flourish.</a:t>
            </a:r>
            <a:endParaRPr lang="en-US" sz="3600" b="1" i="1" dirty="0"/>
          </a:p>
        </p:txBody>
      </p:sp>
    </p:spTree>
    <p:extLst>
      <p:ext uri="{BB962C8B-B14F-4D97-AF65-F5344CB8AC3E}">
        <p14:creationId xmlns:p14="http://schemas.microsoft.com/office/powerpoint/2010/main" val="21552065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Volunteers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In Catholic Schools;</a:t>
            </a:r>
          </a:p>
          <a:p>
            <a:r>
              <a:rPr lang="en-US" sz="2800" dirty="0" smtClean="0"/>
              <a:t>contribute </a:t>
            </a:r>
            <a:r>
              <a:rPr lang="en-US" sz="2800" dirty="0"/>
              <a:t>to the pool of resources available </a:t>
            </a:r>
          </a:p>
          <a:p>
            <a:r>
              <a:rPr lang="en-US" sz="2800" dirty="0"/>
              <a:t>build a shared sense of community </a:t>
            </a:r>
          </a:p>
          <a:p>
            <a:r>
              <a:rPr lang="en-US" sz="2800" dirty="0"/>
              <a:t>create opportunities for community connection, involvement and engagement </a:t>
            </a:r>
          </a:p>
          <a:p>
            <a:r>
              <a:rPr lang="en-US" sz="2800" dirty="0"/>
              <a:t>strengthen the connection between schools, families, parishes and community. 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530038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Volunteers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 smtClean="0"/>
              <a:t>Benefits for School Communities</a:t>
            </a:r>
          </a:p>
          <a:p>
            <a:r>
              <a:rPr lang="en-US" sz="2800" dirty="0"/>
              <a:t>extend opportunities to broaden the perspectives and voices contributing to the life of the school; </a:t>
            </a:r>
            <a:endParaRPr lang="en-US" sz="2800" dirty="0" smtClean="0"/>
          </a:p>
          <a:p>
            <a:pPr marL="0" indent="0">
              <a:buNone/>
            </a:pPr>
            <a:r>
              <a:rPr lang="en-US" sz="2800" dirty="0" smtClean="0"/>
              <a:t>• </a:t>
            </a:r>
            <a:r>
              <a:rPr lang="en-US" sz="2800" dirty="0"/>
              <a:t>have an opportunity to share understandings about the life of the school, about learning and about the community. </a:t>
            </a:r>
            <a:endParaRPr lang="en-US" sz="2800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93277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Volunteers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 smtClean="0"/>
              <a:t>Benefits for Volunteers</a:t>
            </a:r>
          </a:p>
          <a:p>
            <a:r>
              <a:rPr lang="en-US" sz="2800" dirty="0"/>
              <a:t>have an opportunity to be part of the learning process for children and young people; </a:t>
            </a:r>
            <a:endParaRPr lang="en-US" sz="2800" dirty="0" smtClean="0"/>
          </a:p>
          <a:p>
            <a:endParaRPr lang="en-US" sz="2800" dirty="0"/>
          </a:p>
          <a:p>
            <a:r>
              <a:rPr lang="en-US" sz="2800" dirty="0"/>
              <a:t>can develop an enhanced sense of personal satisfaction from having an opportunity to give back, to share skills, experience and </a:t>
            </a:r>
          </a:p>
          <a:p>
            <a:pPr marL="0" indent="0">
              <a:buNone/>
            </a:pPr>
            <a:r>
              <a:rPr lang="en-US" sz="2800" dirty="0" smtClean="0"/>
              <a:t>     expertise</a:t>
            </a:r>
            <a:r>
              <a:rPr lang="en-US" sz="2800" dirty="0"/>
              <a:t>, and to learn. 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71304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Volunteers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 smtClean="0"/>
              <a:t>Benefits for Students</a:t>
            </a:r>
          </a:p>
          <a:p>
            <a:r>
              <a:rPr lang="en-US" sz="2800" dirty="0"/>
              <a:t>can interact with a range of role models and adults from the community; </a:t>
            </a:r>
          </a:p>
          <a:p>
            <a:r>
              <a:rPr lang="en-US" sz="2800" dirty="0"/>
              <a:t>have opportunities to learn from and be exposed to a broad range of skills and expertise; </a:t>
            </a:r>
          </a:p>
          <a:p>
            <a:r>
              <a:rPr lang="en-US" sz="2800" dirty="0"/>
              <a:t>have an opportunity to experience a model of the spirit of altruism or the nature of giving. </a:t>
            </a:r>
          </a:p>
        </p:txBody>
      </p:sp>
    </p:spTree>
    <p:extLst>
      <p:ext uri="{BB962C8B-B14F-4D97-AF65-F5344CB8AC3E}">
        <p14:creationId xmlns:p14="http://schemas.microsoft.com/office/powerpoint/2010/main" val="255579250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Volunteers at St. Joseph’s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We have </a:t>
            </a:r>
            <a:r>
              <a:rPr lang="en-US" dirty="0"/>
              <a:t>a responsibility to create </a:t>
            </a:r>
            <a:r>
              <a:rPr lang="en-US" dirty="0" smtClean="0"/>
              <a:t>a school environment </a:t>
            </a:r>
            <a:r>
              <a:rPr lang="en-US" dirty="0"/>
              <a:t>where children and young people are respected, their voices are heard and where they are safe and feel safe. This commitment to protecting children must be embedded in </a:t>
            </a:r>
            <a:r>
              <a:rPr lang="en-US" dirty="0" smtClean="0"/>
              <a:t>our </a:t>
            </a:r>
            <a:r>
              <a:rPr lang="en-US" dirty="0"/>
              <a:t>school’s culture and policies. </a:t>
            </a:r>
          </a:p>
        </p:txBody>
      </p:sp>
    </p:spTree>
    <p:extLst>
      <p:ext uri="{BB962C8B-B14F-4D97-AF65-F5344CB8AC3E}">
        <p14:creationId xmlns:p14="http://schemas.microsoft.com/office/powerpoint/2010/main" val="292028006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Volunteers at St. Joseph’s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Families and community members volunteer in a range of ways.  They include</a:t>
            </a:r>
            <a:r>
              <a:rPr lang="en-US" dirty="0" smtClean="0"/>
              <a:t>;</a:t>
            </a:r>
          </a:p>
          <a:p>
            <a:pPr marL="0" indent="0">
              <a:buNone/>
            </a:pPr>
            <a:r>
              <a:rPr lang="en-US" dirty="0" err="1" smtClean="0"/>
              <a:t>Tuckshop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Sports Days</a:t>
            </a:r>
          </a:p>
          <a:p>
            <a:pPr marL="0" indent="0">
              <a:buNone/>
            </a:pPr>
            <a:r>
              <a:rPr lang="en-US" dirty="0" smtClean="0"/>
              <a:t>Excursions</a:t>
            </a:r>
          </a:p>
          <a:p>
            <a:pPr marL="0" indent="0">
              <a:buNone/>
            </a:pPr>
            <a:r>
              <a:rPr lang="en-US" dirty="0" smtClean="0"/>
              <a:t>Assisting with school </a:t>
            </a:r>
            <a:r>
              <a:rPr lang="en-US" smtClean="0"/>
              <a:t>based activities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574486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Volunteers at St. Joseph’s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We are now required to more rigorously screen and monitor volunteers. 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We aim to do this in a thorough and appropriate way to allow volunteers to continue to be involved at St. Joseph’s.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46264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84702" y="3694770"/>
            <a:ext cx="5893987" cy="1105830"/>
          </a:xfrm>
        </p:spPr>
        <p:txBody>
          <a:bodyPr/>
          <a:lstStyle/>
          <a:p>
            <a:pPr algn="ctr"/>
            <a:r>
              <a:rPr lang="en-US" sz="3600" i="1" dirty="0" smtClean="0"/>
              <a:t>All children have the right to feel safe and be safe all of the time. </a:t>
            </a:r>
            <a:endParaRPr lang="en-US" sz="3600" i="1" dirty="0"/>
          </a:p>
        </p:txBody>
      </p:sp>
      <p:pic>
        <p:nvPicPr>
          <p:cNvPr id="4" name="Picture Placeholder 3" descr="DSC_0239.JPG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1" r="2561"/>
          <a:stretch>
            <a:fillRect/>
          </a:stretch>
        </p:blipFill>
        <p:spPr>
          <a:xfrm>
            <a:off x="1134752" y="731806"/>
            <a:ext cx="2979792" cy="2080156"/>
          </a:xfrm>
        </p:spPr>
      </p:pic>
      <p:pic>
        <p:nvPicPr>
          <p:cNvPr id="5" name="Picture 4" descr="DSC_016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4545" y="731807"/>
            <a:ext cx="3164144" cy="2095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814685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Volunteers at St. Joseph’s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Under the Child Safe Standards, anyone (incl. volunteers, staff, contractors) working in a school is considered ‘staff’.  Therefore thorough checking is required. 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856525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Volunteers at St. Joseph’s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Under the Child Safe Standards, ‘child-connected work’ is work </a:t>
            </a:r>
            <a:r>
              <a:rPr lang="en-US" dirty="0" err="1" smtClean="0"/>
              <a:t>authorised</a:t>
            </a:r>
            <a:r>
              <a:rPr lang="en-US" dirty="0" smtClean="0"/>
              <a:t> by the school principal and completed by an adult (18years and over) in a school environment.</a:t>
            </a:r>
          </a:p>
          <a:p>
            <a:pPr marL="0" indent="0">
              <a:buNone/>
            </a:pPr>
            <a:r>
              <a:rPr lang="en-US" dirty="0" smtClean="0"/>
              <a:t>This environment extends to camps and excursions.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018564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Volunteers at St. Joseph’s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 smtClean="0"/>
              <a:t>Privacy</a:t>
            </a:r>
          </a:p>
          <a:p>
            <a:pPr marL="0" indent="0">
              <a:buNone/>
            </a:pPr>
            <a:r>
              <a:rPr lang="en-US" dirty="0" smtClean="0"/>
              <a:t>We are at all times mindful of privacy laws and obligations and will continue to be through volunteer screening and engagement purposes.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039071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Volunteers at St. Joseph’s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 smtClean="0"/>
              <a:t>Download, complete and return</a:t>
            </a:r>
            <a:r>
              <a:rPr lang="en-US" dirty="0" smtClean="0"/>
              <a:t>:</a:t>
            </a:r>
          </a:p>
          <a:p>
            <a:pPr marL="514350" indent="-514350">
              <a:buAutoNum type="arabicPeriod"/>
            </a:pPr>
            <a:r>
              <a:rPr lang="en-US" dirty="0" smtClean="0"/>
              <a:t>Responsibility of Volunteer Form</a:t>
            </a:r>
          </a:p>
          <a:p>
            <a:pPr marL="514350" indent="-514350">
              <a:buAutoNum type="arabicPeriod"/>
            </a:pPr>
            <a:r>
              <a:rPr lang="en-US" dirty="0" smtClean="0"/>
              <a:t>Volunteer Application Form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i="1" dirty="0" smtClean="0"/>
              <a:t>All downloads are available </a:t>
            </a:r>
          </a:p>
          <a:p>
            <a:pPr marL="0" indent="0">
              <a:buNone/>
            </a:pPr>
            <a:r>
              <a:rPr lang="en-US" i="1" dirty="0" smtClean="0"/>
              <a:t>from the school website.  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289295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Volunteers at St. Joseph’s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 smtClean="0"/>
              <a:t>Read</a:t>
            </a:r>
          </a:p>
          <a:p>
            <a:pPr marL="0" indent="0">
              <a:buNone/>
            </a:pPr>
            <a:r>
              <a:rPr lang="en-US" dirty="0" smtClean="0"/>
              <a:t>SJK Child Safe Policy</a:t>
            </a:r>
          </a:p>
          <a:p>
            <a:pPr marL="0" indent="0">
              <a:buNone/>
            </a:pPr>
            <a:r>
              <a:rPr lang="en-US" dirty="0" smtClean="0"/>
              <a:t>SJK Code of Conduct</a:t>
            </a:r>
          </a:p>
          <a:p>
            <a:pPr marL="0" indent="0">
              <a:buNone/>
            </a:pPr>
            <a:r>
              <a:rPr lang="en-US" dirty="0" smtClean="0"/>
              <a:t>CECV Commitment to Child Safety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i="1" dirty="0" smtClean="0"/>
              <a:t>All documents are available </a:t>
            </a:r>
          </a:p>
          <a:p>
            <a:pPr marL="0" indent="0">
              <a:buNone/>
            </a:pPr>
            <a:r>
              <a:rPr lang="en-US" i="1" dirty="0" smtClean="0"/>
              <a:t>from the school website.  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951683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Volunteers at St. Joseph’s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 smtClean="0"/>
              <a:t>Read</a:t>
            </a:r>
          </a:p>
          <a:p>
            <a:pPr marL="0" indent="0">
              <a:buNone/>
            </a:pPr>
            <a:r>
              <a:rPr lang="en-US" dirty="0" smtClean="0"/>
              <a:t>SJK Safety Handbook</a:t>
            </a:r>
          </a:p>
          <a:p>
            <a:pPr marL="0" indent="0">
              <a:buNone/>
            </a:pPr>
            <a:r>
              <a:rPr lang="en-US" dirty="0" smtClean="0"/>
              <a:t>Bulling And Harassment Policy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i="1" dirty="0" smtClean="0"/>
              <a:t>All documents are available </a:t>
            </a:r>
          </a:p>
          <a:p>
            <a:pPr marL="0" indent="0">
              <a:buNone/>
            </a:pPr>
            <a:r>
              <a:rPr lang="en-US" i="1" dirty="0" smtClean="0"/>
              <a:t>from the school website.  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21138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Thank-you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sz="4000" b="1" dirty="0" smtClean="0"/>
              <a:t>Thank-you</a:t>
            </a:r>
          </a:p>
          <a:p>
            <a:pPr marL="0" indent="0" algn="ctr">
              <a:buNone/>
            </a:pPr>
            <a:r>
              <a:rPr lang="en-US" sz="4000" b="1" dirty="0" smtClean="0"/>
              <a:t> for your </a:t>
            </a:r>
          </a:p>
          <a:p>
            <a:pPr marL="0" indent="0" algn="ctr">
              <a:buNone/>
            </a:pPr>
            <a:r>
              <a:rPr lang="en-US" sz="4000" b="1" dirty="0" smtClean="0"/>
              <a:t>ongoing support.</a:t>
            </a:r>
            <a:endParaRPr 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3028499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Volunteers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sz="3600" b="1" i="1" dirty="0" smtClean="0"/>
              <a:t>When Catholic schools, </a:t>
            </a:r>
          </a:p>
          <a:p>
            <a:pPr marL="0" indent="0" algn="ctr">
              <a:buNone/>
            </a:pPr>
            <a:r>
              <a:rPr lang="en-US" sz="3600" b="1" i="1" dirty="0" smtClean="0"/>
              <a:t>families and the broader community work together, schools improve </a:t>
            </a:r>
          </a:p>
          <a:p>
            <a:pPr marL="0" indent="0" algn="ctr">
              <a:buNone/>
            </a:pPr>
            <a:r>
              <a:rPr lang="en-US" sz="3600" b="1" i="1" dirty="0" smtClean="0"/>
              <a:t>and communities flourish.</a:t>
            </a:r>
            <a:endParaRPr lang="en-US" sz="3600" b="1" i="1" dirty="0"/>
          </a:p>
        </p:txBody>
      </p:sp>
    </p:spTree>
    <p:extLst>
      <p:ext uri="{BB962C8B-B14F-4D97-AF65-F5344CB8AC3E}">
        <p14:creationId xmlns:p14="http://schemas.microsoft.com/office/powerpoint/2010/main" val="42344553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Volunteers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sz="3600" b="1" i="1" dirty="0" smtClean="0"/>
              <a:t>St. Joseph’s </a:t>
            </a:r>
            <a:r>
              <a:rPr lang="en-US" sz="3600" b="1" i="1" u="sng" dirty="0" smtClean="0"/>
              <a:t>invites</a:t>
            </a:r>
            <a:r>
              <a:rPr lang="en-US" sz="3600" b="1" i="1" dirty="0" smtClean="0"/>
              <a:t>, </a:t>
            </a:r>
          </a:p>
          <a:p>
            <a:pPr marL="0" indent="0" algn="ctr">
              <a:buNone/>
            </a:pPr>
            <a:r>
              <a:rPr lang="en-US" sz="3600" b="1" i="1" u="sng" dirty="0" smtClean="0"/>
              <a:t>welcomes</a:t>
            </a:r>
            <a:r>
              <a:rPr lang="en-US" sz="3600" b="1" i="1" dirty="0" smtClean="0"/>
              <a:t> and </a:t>
            </a:r>
            <a:r>
              <a:rPr lang="en-US" sz="3600" b="1" i="1" u="sng" dirty="0" smtClean="0"/>
              <a:t>encourages</a:t>
            </a:r>
            <a:r>
              <a:rPr lang="en-US" sz="3600" b="1" i="1" dirty="0" smtClean="0"/>
              <a:t> </a:t>
            </a:r>
          </a:p>
          <a:p>
            <a:pPr marL="0" indent="0" algn="ctr">
              <a:buNone/>
            </a:pPr>
            <a:r>
              <a:rPr lang="en-US" sz="3600" b="1" i="1" dirty="0" smtClean="0"/>
              <a:t>families to be involved </a:t>
            </a:r>
          </a:p>
          <a:p>
            <a:pPr marL="0" indent="0" algn="ctr">
              <a:buNone/>
            </a:pPr>
            <a:r>
              <a:rPr lang="en-US" sz="3600" b="1" i="1" dirty="0" smtClean="0"/>
              <a:t>in the life of the school.</a:t>
            </a:r>
          </a:p>
          <a:p>
            <a:pPr marL="0" indent="0" algn="ctr">
              <a:buNone/>
            </a:pPr>
            <a:r>
              <a:rPr lang="en-US" sz="3600" b="1" i="1" dirty="0" smtClean="0"/>
              <a:t>We </a:t>
            </a:r>
            <a:r>
              <a:rPr lang="en-US" sz="3600" b="1" i="1" u="sng" dirty="0" smtClean="0"/>
              <a:t>value</a:t>
            </a:r>
            <a:r>
              <a:rPr lang="en-US" sz="3600" b="1" i="1" dirty="0" smtClean="0"/>
              <a:t> your involvement.</a:t>
            </a:r>
            <a:endParaRPr lang="en-US" sz="3600" b="1" i="1" dirty="0"/>
          </a:p>
        </p:txBody>
      </p:sp>
    </p:spTree>
    <p:extLst>
      <p:ext uri="{BB962C8B-B14F-4D97-AF65-F5344CB8AC3E}">
        <p14:creationId xmlns:p14="http://schemas.microsoft.com/office/powerpoint/2010/main" val="29897666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Child Safe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 smtClean="0"/>
              <a:t>Victorian Parliamentary Inquiry </a:t>
            </a:r>
            <a:r>
              <a:rPr lang="en-US" dirty="0" smtClean="0"/>
              <a:t>2012-13 came the </a:t>
            </a:r>
            <a:r>
              <a:rPr lang="en-US" b="1" i="1" dirty="0" smtClean="0"/>
              <a:t>Betrayal of Trust </a:t>
            </a:r>
            <a:r>
              <a:rPr lang="en-US" dirty="0" smtClean="0"/>
              <a:t>Report.</a:t>
            </a:r>
          </a:p>
          <a:p>
            <a:pPr marL="0" indent="0">
              <a:buNone/>
            </a:pPr>
            <a:endParaRPr lang="en-US" dirty="0"/>
          </a:p>
          <a:p>
            <a:pPr>
              <a:buFontTx/>
              <a:buChar char="-"/>
            </a:pPr>
            <a:r>
              <a:rPr lang="en-US" sz="2000" dirty="0" smtClean="0"/>
              <a:t>15 recommendations for the protection of children</a:t>
            </a:r>
          </a:p>
          <a:p>
            <a:pPr>
              <a:buFontTx/>
              <a:buChar char="-"/>
            </a:pPr>
            <a:r>
              <a:rPr lang="en-US" sz="2000" dirty="0" smtClean="0"/>
              <a:t>Civil and Criminal Law reform</a:t>
            </a:r>
          </a:p>
          <a:p>
            <a:pPr>
              <a:buFontTx/>
              <a:buChar char="-"/>
            </a:pPr>
            <a:r>
              <a:rPr lang="en-US" sz="2000" dirty="0" smtClean="0"/>
              <a:t>Child Safe Standards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36296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Child Safe Standards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Intended to ensure that all </a:t>
            </a:r>
            <a:r>
              <a:rPr lang="en-US" dirty="0" err="1" smtClean="0"/>
              <a:t>organisations</a:t>
            </a:r>
            <a:r>
              <a:rPr lang="en-US" dirty="0" smtClean="0"/>
              <a:t> involved in child related work are child safe.</a:t>
            </a:r>
          </a:p>
          <a:p>
            <a:endParaRPr lang="en-US" dirty="0"/>
          </a:p>
          <a:p>
            <a:r>
              <a:rPr lang="en-US" dirty="0" smtClean="0"/>
              <a:t>Ministerial Order 870 – schools required to meet minimum child safety standards.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62778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Child Safe Standards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 smtClean="0"/>
              <a:t>CECV Commitment</a:t>
            </a:r>
            <a:endParaRPr lang="en-US" b="1" dirty="0"/>
          </a:p>
        </p:txBody>
      </p:sp>
      <p:pic>
        <p:nvPicPr>
          <p:cNvPr id="4" name="Picture 3" descr="Commitment-Statement-A4.pdf"/>
          <p:cNvPicPr>
            <a:picLocks noChangeAspect="1"/>
          </p:cNvPicPr>
          <p:nvPr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276" y="2455334"/>
            <a:ext cx="2532793" cy="3584222"/>
          </a:xfrm>
          <a:prstGeom prst="rect">
            <a:avLst/>
          </a:prstGeom>
        </p:spPr>
      </p:pic>
      <p:pic>
        <p:nvPicPr>
          <p:cNvPr id="5" name="Picture 4" descr="Commitment-Statement-A4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3031" y="2455334"/>
            <a:ext cx="2785408" cy="3941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6286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Child Safe Standards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 smtClean="0"/>
              <a:t>Minimum Standards</a:t>
            </a:r>
          </a:p>
          <a:p>
            <a:pPr marL="0" indent="0">
              <a:buNone/>
            </a:pPr>
            <a:endParaRPr lang="en-US" dirty="0" smtClean="0"/>
          </a:p>
          <a:p>
            <a:pPr>
              <a:buFontTx/>
              <a:buChar char="-"/>
            </a:pPr>
            <a:r>
              <a:rPr lang="en-US" sz="2000" dirty="0" err="1" smtClean="0"/>
              <a:t>Organisational</a:t>
            </a:r>
            <a:r>
              <a:rPr lang="en-US" sz="2000" dirty="0" smtClean="0"/>
              <a:t> Culture</a:t>
            </a:r>
          </a:p>
          <a:p>
            <a:pPr>
              <a:buFontTx/>
              <a:buChar char="-"/>
            </a:pPr>
            <a:r>
              <a:rPr lang="en-US" sz="2000" dirty="0" smtClean="0"/>
              <a:t>Child Safety Policy </a:t>
            </a:r>
          </a:p>
          <a:p>
            <a:pPr>
              <a:buFontTx/>
              <a:buChar char="-"/>
            </a:pPr>
            <a:r>
              <a:rPr lang="en-US" sz="2000" dirty="0" smtClean="0"/>
              <a:t>Screen, supervision, training </a:t>
            </a:r>
          </a:p>
          <a:p>
            <a:pPr>
              <a:buFontTx/>
              <a:buChar char="-"/>
            </a:pPr>
            <a:r>
              <a:rPr lang="en-US" sz="2000" dirty="0" smtClean="0"/>
              <a:t>Procedures for responding</a:t>
            </a:r>
          </a:p>
          <a:p>
            <a:pPr>
              <a:buFontTx/>
              <a:buChar char="-"/>
            </a:pPr>
            <a:r>
              <a:rPr lang="en-US" sz="2000" dirty="0" smtClean="0"/>
              <a:t>Risk </a:t>
            </a:r>
            <a:r>
              <a:rPr lang="en-US" sz="2000" dirty="0" err="1" smtClean="0"/>
              <a:t>minimisation</a:t>
            </a:r>
            <a:endParaRPr lang="en-US" sz="2000" dirty="0" smtClean="0"/>
          </a:p>
          <a:p>
            <a:pPr>
              <a:buFontTx/>
              <a:buChar char="-"/>
            </a:pPr>
            <a:r>
              <a:rPr lang="en-US" sz="2000" dirty="0" smtClean="0"/>
              <a:t>Promotion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3860353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Child Safe Standards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 smtClean="0"/>
              <a:t>St. Joseph’s Policies</a:t>
            </a:r>
          </a:p>
          <a:p>
            <a:r>
              <a:rPr lang="en-US" dirty="0" smtClean="0"/>
              <a:t>Child Safe </a:t>
            </a:r>
          </a:p>
          <a:p>
            <a:r>
              <a:rPr lang="en-US" dirty="0" smtClean="0"/>
              <a:t>Grooming</a:t>
            </a:r>
          </a:p>
          <a:p>
            <a:r>
              <a:rPr lang="en-US" dirty="0" smtClean="0"/>
              <a:t>Failure to Protect</a:t>
            </a:r>
          </a:p>
          <a:p>
            <a:r>
              <a:rPr lang="en-US" dirty="0" smtClean="0"/>
              <a:t>Failure to Disclose</a:t>
            </a:r>
          </a:p>
          <a:p>
            <a:r>
              <a:rPr lang="en-US" dirty="0" smtClean="0"/>
              <a:t>Mandatory Reporting</a:t>
            </a:r>
          </a:p>
          <a:p>
            <a:r>
              <a:rPr lang="en-US" dirty="0" smtClean="0"/>
              <a:t>Working With Children Check</a:t>
            </a:r>
          </a:p>
          <a:p>
            <a:endParaRPr lang="en-US" dirty="0" smtClean="0"/>
          </a:p>
          <a:p>
            <a:pPr>
              <a:buFontTx/>
              <a:buChar char="-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640882"/>
      </p:ext>
    </p:extLst>
  </p:cSld>
  <p:clrMapOvr>
    <a:masterClrMapping/>
  </p:clrMapOvr>
</p:sld>
</file>

<file path=ppt/theme/theme1.xml><?xml version="1.0" encoding="utf-8"?>
<a:theme xmlns:a="http://schemas.openxmlformats.org/drawingml/2006/main" name="SJK 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SJK Template.pot</Template>
  <TotalTime>213</TotalTime>
  <Words>737</Words>
  <Application>Microsoft Macintosh PowerPoint</Application>
  <PresentationFormat>On-screen Show (4:3)</PresentationFormat>
  <Paragraphs>122</Paragraphs>
  <Slides>26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SJK Template</vt:lpstr>
      <vt:lpstr>Volunteer Guidelines</vt:lpstr>
      <vt:lpstr>All children have the right to feel safe and be safe all of the time. </vt:lpstr>
      <vt:lpstr>Volunteers</vt:lpstr>
      <vt:lpstr>Volunteers</vt:lpstr>
      <vt:lpstr>Child Safe</vt:lpstr>
      <vt:lpstr>Child Safe Standards</vt:lpstr>
      <vt:lpstr>Child Safe Standards</vt:lpstr>
      <vt:lpstr>Child Safe Standards</vt:lpstr>
      <vt:lpstr>Child Safe Standards</vt:lpstr>
      <vt:lpstr>Child Safe Standards</vt:lpstr>
      <vt:lpstr>PowerPoint Presentation</vt:lpstr>
      <vt:lpstr>Volunteers</vt:lpstr>
      <vt:lpstr>Volunteers</vt:lpstr>
      <vt:lpstr>Volunteers</vt:lpstr>
      <vt:lpstr>Volunteers</vt:lpstr>
      <vt:lpstr>Volunteers</vt:lpstr>
      <vt:lpstr>Volunteers at St. Joseph’s</vt:lpstr>
      <vt:lpstr>Volunteers at St. Joseph’s</vt:lpstr>
      <vt:lpstr>Volunteers at St. Joseph’s</vt:lpstr>
      <vt:lpstr>Volunteers at St. Joseph’s</vt:lpstr>
      <vt:lpstr>Volunteers at St. Joseph’s</vt:lpstr>
      <vt:lpstr>Volunteers at St. Joseph’s</vt:lpstr>
      <vt:lpstr>Volunteers at St. Joseph’s</vt:lpstr>
      <vt:lpstr>Volunteers at St. Joseph’s</vt:lpstr>
      <vt:lpstr>Volunteers at St. Joseph’s</vt:lpstr>
      <vt:lpstr>Thank-you 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Principal</dc:creator>
  <cp:lastModifiedBy>Principal</cp:lastModifiedBy>
  <cp:revision>19</cp:revision>
  <dcterms:created xsi:type="dcterms:W3CDTF">2017-03-14T19:46:27Z</dcterms:created>
  <dcterms:modified xsi:type="dcterms:W3CDTF">2018-01-29T02:51:22Z</dcterms:modified>
</cp:coreProperties>
</file>